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2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7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97"/>
  </p:normalViewPr>
  <p:slideViewPr>
    <p:cSldViewPr snapToGrid="0">
      <p:cViewPr varScale="1">
        <p:scale>
          <a:sx n="108" d="100"/>
          <a:sy n="108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5A83A-E9AB-4DE5-AD82-4607EFA7E2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5BC320F-C603-44E7-AAF0-7CB1E10EE6D2}">
      <dgm:prSet phldrT="[Text]" phldr="0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dirty="0"/>
            <a:t>7/2026</a:t>
          </a:r>
        </a:p>
      </dgm:t>
    </dgm:pt>
    <dgm:pt modelId="{6A943ABF-1EAE-4E1C-AA55-7411F463B0C2}" type="parTrans" cxnId="{FF88F957-0004-4576-A202-D2AD05AB3DCD}">
      <dgm:prSet/>
      <dgm:spPr/>
      <dgm:t>
        <a:bodyPr/>
        <a:lstStyle/>
        <a:p>
          <a:endParaRPr lang="cs-CZ"/>
        </a:p>
      </dgm:t>
    </dgm:pt>
    <dgm:pt modelId="{4FC7AFF8-B3F8-48EC-B3A3-01D4619FCABF}" type="sibTrans" cxnId="{FF88F957-0004-4576-A202-D2AD05AB3DCD}">
      <dgm:prSet/>
      <dgm:spPr/>
      <dgm:t>
        <a:bodyPr/>
        <a:lstStyle/>
        <a:p>
          <a:endParaRPr lang="cs-CZ"/>
        </a:p>
      </dgm:t>
    </dgm:pt>
    <dgm:pt modelId="{0F17D146-02E6-4136-ABC0-FF18C68DE11C}">
      <dgm:prSet phldrT="[Text]" phldr="0" custT="1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cs-CZ" sz="2400" dirty="0"/>
            <a:t>Stavební povolení na rekonstrukci budovy</a:t>
          </a:r>
        </a:p>
      </dgm:t>
    </dgm:pt>
    <dgm:pt modelId="{9C226D38-0F17-4413-B1B6-5C79CDD782A5}" type="parTrans" cxnId="{8436B8D7-6322-472E-8A7F-97E5C0A6909A}">
      <dgm:prSet/>
      <dgm:spPr/>
      <dgm:t>
        <a:bodyPr/>
        <a:lstStyle/>
        <a:p>
          <a:endParaRPr lang="cs-CZ"/>
        </a:p>
      </dgm:t>
    </dgm:pt>
    <dgm:pt modelId="{4D8A940C-FF63-472E-A28F-85B880438F61}" type="sibTrans" cxnId="{8436B8D7-6322-472E-8A7F-97E5C0A6909A}">
      <dgm:prSet/>
      <dgm:spPr/>
      <dgm:t>
        <a:bodyPr/>
        <a:lstStyle/>
        <a:p>
          <a:endParaRPr lang="cs-CZ"/>
        </a:p>
      </dgm:t>
    </dgm:pt>
    <dgm:pt modelId="{A7DC96FB-5D2D-4AA8-8641-3E1B2BA6E508}">
      <dgm:prSet phldrT="[Text]" phldr="0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dirty="0"/>
            <a:t>8/2026</a:t>
          </a:r>
        </a:p>
      </dgm:t>
    </dgm:pt>
    <dgm:pt modelId="{4BC86EF8-CCF7-4464-9B4B-77E8CA0987E0}" type="parTrans" cxnId="{D9508CCC-CE69-4577-B8AB-4DB58EE702CE}">
      <dgm:prSet/>
      <dgm:spPr/>
      <dgm:t>
        <a:bodyPr/>
        <a:lstStyle/>
        <a:p>
          <a:endParaRPr lang="cs-CZ"/>
        </a:p>
      </dgm:t>
    </dgm:pt>
    <dgm:pt modelId="{2AC521C7-39B6-4574-AC6A-7B761BB78724}" type="sibTrans" cxnId="{D9508CCC-CE69-4577-B8AB-4DB58EE702CE}">
      <dgm:prSet/>
      <dgm:spPr/>
      <dgm:t>
        <a:bodyPr/>
        <a:lstStyle/>
        <a:p>
          <a:endParaRPr lang="cs-CZ"/>
        </a:p>
      </dgm:t>
    </dgm:pt>
    <dgm:pt modelId="{218CF5B8-CC39-412B-B0CC-520A5E56DCEE}">
      <dgm:prSet phldrT="[Text]" phldr="0" custT="1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cs-CZ" sz="2400" dirty="0"/>
            <a:t>Uzavření smluv k pozemkům</a:t>
          </a:r>
        </a:p>
      </dgm:t>
    </dgm:pt>
    <dgm:pt modelId="{4FD89F10-84C2-4D9D-BE14-EB8BB07E0A86}" type="parTrans" cxnId="{A7D8B306-A86B-4B10-A81F-43096ECDAB4F}">
      <dgm:prSet/>
      <dgm:spPr/>
      <dgm:t>
        <a:bodyPr/>
        <a:lstStyle/>
        <a:p>
          <a:endParaRPr lang="cs-CZ"/>
        </a:p>
      </dgm:t>
    </dgm:pt>
    <dgm:pt modelId="{EEE12208-EFB6-426B-8FB9-2599A631F071}" type="sibTrans" cxnId="{A7D8B306-A86B-4B10-A81F-43096ECDAB4F}">
      <dgm:prSet/>
      <dgm:spPr/>
      <dgm:t>
        <a:bodyPr/>
        <a:lstStyle/>
        <a:p>
          <a:endParaRPr lang="cs-CZ"/>
        </a:p>
      </dgm:t>
    </dgm:pt>
    <dgm:pt modelId="{1320BBBB-BFB2-47C4-9E38-DB57386FA579}">
      <dgm:prSet phldrT="[Text]" phldr="0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dirty="0"/>
            <a:t>10/2026</a:t>
          </a:r>
        </a:p>
      </dgm:t>
    </dgm:pt>
    <dgm:pt modelId="{C73CB74B-5A72-4947-8EE2-927370B09560}" type="parTrans" cxnId="{ADDABFC0-5A05-45E1-8275-A3DB9BBD83E6}">
      <dgm:prSet/>
      <dgm:spPr/>
      <dgm:t>
        <a:bodyPr/>
        <a:lstStyle/>
        <a:p>
          <a:endParaRPr lang="cs-CZ"/>
        </a:p>
      </dgm:t>
    </dgm:pt>
    <dgm:pt modelId="{85ABD32B-37CF-45C2-909E-59D846717D44}" type="sibTrans" cxnId="{ADDABFC0-5A05-45E1-8275-A3DB9BBD83E6}">
      <dgm:prSet/>
      <dgm:spPr/>
      <dgm:t>
        <a:bodyPr/>
        <a:lstStyle/>
        <a:p>
          <a:endParaRPr lang="cs-CZ"/>
        </a:p>
      </dgm:t>
    </dgm:pt>
    <dgm:pt modelId="{B16F195C-CA9A-46C1-9312-0ED555CD66DE}">
      <dgm:prSet phldrT="[Text]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cs-CZ" dirty="0"/>
            <a:t>Ukončení provozu ubytovny</a:t>
          </a:r>
        </a:p>
      </dgm:t>
    </dgm:pt>
    <dgm:pt modelId="{553B9F4A-4FDC-4C9F-9DA7-CB59B36A7C2D}" type="parTrans" cxnId="{C968B2A7-4823-4FDE-A6F9-3FF35612E6DE}">
      <dgm:prSet/>
      <dgm:spPr/>
      <dgm:t>
        <a:bodyPr/>
        <a:lstStyle/>
        <a:p>
          <a:endParaRPr lang="cs-CZ"/>
        </a:p>
      </dgm:t>
    </dgm:pt>
    <dgm:pt modelId="{0C676F78-7FD4-4748-8D5D-2ED664C8A47F}" type="sibTrans" cxnId="{C968B2A7-4823-4FDE-A6F9-3FF35612E6DE}">
      <dgm:prSet/>
      <dgm:spPr/>
      <dgm:t>
        <a:bodyPr/>
        <a:lstStyle/>
        <a:p>
          <a:endParaRPr lang="cs-CZ"/>
        </a:p>
      </dgm:t>
    </dgm:pt>
    <dgm:pt modelId="{05EF3291-0739-4AB5-87EC-CBC4C7E886D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dirty="0"/>
            <a:t>11/2026</a:t>
          </a:r>
        </a:p>
      </dgm:t>
    </dgm:pt>
    <dgm:pt modelId="{924E197C-042E-48D8-A0E0-6036DAA7F7F2}" type="parTrans" cxnId="{8AAD5005-18DE-4C8C-BF40-D1B707139586}">
      <dgm:prSet/>
      <dgm:spPr/>
      <dgm:t>
        <a:bodyPr/>
        <a:lstStyle/>
        <a:p>
          <a:endParaRPr lang="cs-CZ"/>
        </a:p>
      </dgm:t>
    </dgm:pt>
    <dgm:pt modelId="{32D9D3A2-59A0-40E9-8EC3-85E283C75A79}" type="sibTrans" cxnId="{8AAD5005-18DE-4C8C-BF40-D1B707139586}">
      <dgm:prSet/>
      <dgm:spPr/>
      <dgm:t>
        <a:bodyPr/>
        <a:lstStyle/>
        <a:p>
          <a:endParaRPr lang="cs-CZ"/>
        </a:p>
      </dgm:t>
    </dgm:pt>
    <dgm:pt modelId="{170E862C-C0D7-4B0E-81B9-DF4C445A87BD}">
      <dgm:prSet phldrT="[Text]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cs-CZ" dirty="0"/>
            <a:t>Zahájení rekonstrukce</a:t>
          </a:r>
        </a:p>
      </dgm:t>
    </dgm:pt>
    <dgm:pt modelId="{187DA3A5-D209-472B-962C-EE77D3D1DE2E}" type="parTrans" cxnId="{761A244B-7BBF-4FB9-93EB-0B84D9307E54}">
      <dgm:prSet/>
      <dgm:spPr/>
      <dgm:t>
        <a:bodyPr/>
        <a:lstStyle/>
        <a:p>
          <a:endParaRPr lang="cs-CZ"/>
        </a:p>
      </dgm:t>
    </dgm:pt>
    <dgm:pt modelId="{DBB34F98-98B5-4F78-88EC-CC589EABA83E}" type="sibTrans" cxnId="{761A244B-7BBF-4FB9-93EB-0B84D9307E54}">
      <dgm:prSet/>
      <dgm:spPr/>
      <dgm:t>
        <a:bodyPr/>
        <a:lstStyle/>
        <a:p>
          <a:endParaRPr lang="cs-CZ"/>
        </a:p>
      </dgm:t>
    </dgm:pt>
    <dgm:pt modelId="{118E7945-2006-4A4C-BED1-63561BD83A41}">
      <dgm:prSet phldrT="[Text]" phldr="0" custT="1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cs-CZ" sz="2400" dirty="0"/>
            <a:t>Garance pro vybudování parkovacích stání</a:t>
          </a:r>
        </a:p>
      </dgm:t>
    </dgm:pt>
    <dgm:pt modelId="{5A9FD4CB-2361-40FA-AA69-DCB1212B9AF9}" type="parTrans" cxnId="{BAD8EECF-96E3-46BF-A450-4E9DFA56AAA6}">
      <dgm:prSet/>
      <dgm:spPr/>
      <dgm:t>
        <a:bodyPr/>
        <a:lstStyle/>
        <a:p>
          <a:endParaRPr lang="cs-CZ"/>
        </a:p>
      </dgm:t>
    </dgm:pt>
    <dgm:pt modelId="{0611511E-0BF0-4B1C-9D5C-A3FF06328E91}" type="sibTrans" cxnId="{BAD8EECF-96E3-46BF-A450-4E9DFA56AAA6}">
      <dgm:prSet/>
      <dgm:spPr/>
      <dgm:t>
        <a:bodyPr/>
        <a:lstStyle/>
        <a:p>
          <a:endParaRPr lang="cs-CZ"/>
        </a:p>
      </dgm:t>
    </dgm:pt>
    <dgm:pt modelId="{8DDD619F-FE74-4CFF-BE55-C447421BAEFA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dirty="0"/>
            <a:t>5/2027</a:t>
          </a:r>
        </a:p>
      </dgm:t>
    </dgm:pt>
    <dgm:pt modelId="{73ABE21B-0C76-40D1-8254-5772FB93F0A3}" type="parTrans" cxnId="{A7523E48-78D0-4655-8F95-05144A11EAD6}">
      <dgm:prSet/>
      <dgm:spPr/>
      <dgm:t>
        <a:bodyPr/>
        <a:lstStyle/>
        <a:p>
          <a:endParaRPr lang="cs-CZ"/>
        </a:p>
      </dgm:t>
    </dgm:pt>
    <dgm:pt modelId="{76E096C2-3206-48F4-9AC0-7971790C5D4D}" type="sibTrans" cxnId="{A7523E48-78D0-4655-8F95-05144A11EAD6}">
      <dgm:prSet/>
      <dgm:spPr/>
      <dgm:t>
        <a:bodyPr/>
        <a:lstStyle/>
        <a:p>
          <a:endParaRPr lang="cs-CZ"/>
        </a:p>
      </dgm:t>
    </dgm:pt>
    <dgm:pt modelId="{C7DF6B2A-8D24-42E2-8F05-945EA8A1DB47}">
      <dgm:prSet phldrT="[Text]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cs-CZ" dirty="0"/>
            <a:t>Stavební povolení pro vybudování parkovacích stání</a:t>
          </a:r>
        </a:p>
      </dgm:t>
    </dgm:pt>
    <dgm:pt modelId="{75E1842E-4610-40D8-B790-C2F7ACD91F51}" type="parTrans" cxnId="{09D2B8D4-86A5-4573-88DE-AA960C1219C8}">
      <dgm:prSet/>
      <dgm:spPr/>
      <dgm:t>
        <a:bodyPr/>
        <a:lstStyle/>
        <a:p>
          <a:endParaRPr lang="cs-CZ"/>
        </a:p>
      </dgm:t>
    </dgm:pt>
    <dgm:pt modelId="{60CD23C5-06C3-4F0D-B9E4-31391C147A12}" type="sibTrans" cxnId="{09D2B8D4-86A5-4573-88DE-AA960C1219C8}">
      <dgm:prSet/>
      <dgm:spPr/>
      <dgm:t>
        <a:bodyPr/>
        <a:lstStyle/>
        <a:p>
          <a:endParaRPr lang="cs-CZ"/>
        </a:p>
      </dgm:t>
    </dgm:pt>
    <dgm:pt modelId="{A9F1168F-BC35-4CFC-9CCB-C0623610B8F6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dirty="0"/>
            <a:t>5/2029</a:t>
          </a:r>
        </a:p>
      </dgm:t>
    </dgm:pt>
    <dgm:pt modelId="{F4DED8C9-6E8B-4645-A309-6A89C31CE6C9}" type="parTrans" cxnId="{07EA314D-4394-43C5-8911-D23FE2AFAE0C}">
      <dgm:prSet/>
      <dgm:spPr/>
      <dgm:t>
        <a:bodyPr/>
        <a:lstStyle/>
        <a:p>
          <a:endParaRPr lang="cs-CZ"/>
        </a:p>
      </dgm:t>
    </dgm:pt>
    <dgm:pt modelId="{B09FE814-80EF-4234-A042-5DCAAE46767A}" type="sibTrans" cxnId="{07EA314D-4394-43C5-8911-D23FE2AFAE0C}">
      <dgm:prSet/>
      <dgm:spPr/>
      <dgm:t>
        <a:bodyPr/>
        <a:lstStyle/>
        <a:p>
          <a:endParaRPr lang="cs-CZ"/>
        </a:p>
      </dgm:t>
    </dgm:pt>
    <dgm:pt modelId="{DDF69764-33C8-45A5-8064-8C3CBB9F776A}">
      <dgm:prSet phldrT="[Text]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cs-CZ" dirty="0"/>
            <a:t>Dokončení, kolaudace</a:t>
          </a:r>
        </a:p>
      </dgm:t>
    </dgm:pt>
    <dgm:pt modelId="{68CEFD09-D579-4D4F-A263-1DAE5D24672C}" type="parTrans" cxnId="{50A0FE14-561E-468B-A2DA-6F0F7621695A}">
      <dgm:prSet/>
      <dgm:spPr/>
      <dgm:t>
        <a:bodyPr/>
        <a:lstStyle/>
        <a:p>
          <a:endParaRPr lang="cs-CZ"/>
        </a:p>
      </dgm:t>
    </dgm:pt>
    <dgm:pt modelId="{CA1BE027-F594-4EF6-9311-FCB5B62B4AD0}" type="sibTrans" cxnId="{50A0FE14-561E-468B-A2DA-6F0F7621695A}">
      <dgm:prSet/>
      <dgm:spPr/>
      <dgm:t>
        <a:bodyPr/>
        <a:lstStyle/>
        <a:p>
          <a:endParaRPr lang="cs-CZ"/>
        </a:p>
      </dgm:t>
    </dgm:pt>
    <dgm:pt modelId="{44FED635-1743-4221-BB95-6B3231915E20}" type="pres">
      <dgm:prSet presAssocID="{4515A83A-E9AB-4DE5-AD82-4607EFA7E2C2}" presName="Name0" presStyleCnt="0">
        <dgm:presLayoutVars>
          <dgm:dir/>
          <dgm:animLvl val="lvl"/>
          <dgm:resizeHandles val="exact"/>
        </dgm:presLayoutVars>
      </dgm:prSet>
      <dgm:spPr/>
    </dgm:pt>
    <dgm:pt modelId="{3E6A6A17-F224-4C39-A87F-9637BB3014F1}" type="pres">
      <dgm:prSet presAssocID="{45BC320F-C603-44E7-AAF0-7CB1E10EE6D2}" presName="linNode" presStyleCnt="0"/>
      <dgm:spPr/>
    </dgm:pt>
    <dgm:pt modelId="{EBF37C18-9B74-4149-B264-522AC8E665EE}" type="pres">
      <dgm:prSet presAssocID="{45BC320F-C603-44E7-AAF0-7CB1E10EE6D2}" presName="parentText" presStyleLbl="node1" presStyleIdx="0" presStyleCnt="6" custLinFactX="-10417" custLinFactNeighborX="-100000" custLinFactNeighborY="7547">
        <dgm:presLayoutVars>
          <dgm:chMax val="1"/>
          <dgm:bulletEnabled val="1"/>
        </dgm:presLayoutVars>
      </dgm:prSet>
      <dgm:spPr/>
    </dgm:pt>
    <dgm:pt modelId="{31AB3601-AE85-41CA-8643-592BB3D9EE37}" type="pres">
      <dgm:prSet presAssocID="{45BC320F-C603-44E7-AAF0-7CB1E10EE6D2}" presName="descendantText" presStyleLbl="alignAccFollowNode1" presStyleIdx="0" presStyleCnt="6">
        <dgm:presLayoutVars>
          <dgm:bulletEnabled val="1"/>
        </dgm:presLayoutVars>
      </dgm:prSet>
      <dgm:spPr/>
    </dgm:pt>
    <dgm:pt modelId="{64A6872D-C31A-42DB-BAC4-81F8DF1A3677}" type="pres">
      <dgm:prSet presAssocID="{4FC7AFF8-B3F8-48EC-B3A3-01D4619FCABF}" presName="sp" presStyleCnt="0"/>
      <dgm:spPr/>
    </dgm:pt>
    <dgm:pt modelId="{7869E141-E78B-4717-A33D-243EA53D22E6}" type="pres">
      <dgm:prSet presAssocID="{A7DC96FB-5D2D-4AA8-8641-3E1B2BA6E508}" presName="linNode" presStyleCnt="0"/>
      <dgm:spPr/>
    </dgm:pt>
    <dgm:pt modelId="{99082967-083F-4793-8E5A-5EFD4E9CFF59}" type="pres">
      <dgm:prSet presAssocID="{A7DC96FB-5D2D-4AA8-8641-3E1B2BA6E508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C01673B9-2DB7-4005-A72A-07B5851DEC8C}" type="pres">
      <dgm:prSet presAssocID="{A7DC96FB-5D2D-4AA8-8641-3E1B2BA6E508}" presName="descendantText" presStyleLbl="alignAccFollowNode1" presStyleIdx="1" presStyleCnt="6">
        <dgm:presLayoutVars>
          <dgm:bulletEnabled val="1"/>
        </dgm:presLayoutVars>
      </dgm:prSet>
      <dgm:spPr/>
    </dgm:pt>
    <dgm:pt modelId="{38C66ADB-F270-416F-AF2B-41BA078F0C80}" type="pres">
      <dgm:prSet presAssocID="{2AC521C7-39B6-4574-AC6A-7B761BB78724}" presName="sp" presStyleCnt="0"/>
      <dgm:spPr/>
    </dgm:pt>
    <dgm:pt modelId="{57254190-5C2E-413C-9DCC-2A39489F4AC1}" type="pres">
      <dgm:prSet presAssocID="{1320BBBB-BFB2-47C4-9E38-DB57386FA579}" presName="linNode" presStyleCnt="0"/>
      <dgm:spPr/>
    </dgm:pt>
    <dgm:pt modelId="{0140548D-CACC-4E0D-8008-E8B539CCACB3}" type="pres">
      <dgm:prSet presAssocID="{1320BBBB-BFB2-47C4-9E38-DB57386FA579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D576C195-44D0-4BDC-9454-70CE27F7658C}" type="pres">
      <dgm:prSet presAssocID="{1320BBBB-BFB2-47C4-9E38-DB57386FA579}" presName="descendantText" presStyleLbl="alignAccFollowNode1" presStyleIdx="2" presStyleCnt="6">
        <dgm:presLayoutVars>
          <dgm:bulletEnabled val="1"/>
        </dgm:presLayoutVars>
      </dgm:prSet>
      <dgm:spPr/>
    </dgm:pt>
    <dgm:pt modelId="{506B5972-B8B2-4C99-833E-3E0A07522275}" type="pres">
      <dgm:prSet presAssocID="{85ABD32B-37CF-45C2-909E-59D846717D44}" presName="sp" presStyleCnt="0"/>
      <dgm:spPr/>
    </dgm:pt>
    <dgm:pt modelId="{A5460975-2164-4F0B-B97D-42A2DCC9FEF3}" type="pres">
      <dgm:prSet presAssocID="{05EF3291-0739-4AB5-87EC-CBC4C7E886D1}" presName="linNode" presStyleCnt="0"/>
      <dgm:spPr/>
    </dgm:pt>
    <dgm:pt modelId="{49F6A691-FC91-401D-B4F3-2E6EF4CDF945}" type="pres">
      <dgm:prSet presAssocID="{05EF3291-0739-4AB5-87EC-CBC4C7E886D1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73EC9137-C047-45F8-88AE-8B872E0693A0}" type="pres">
      <dgm:prSet presAssocID="{05EF3291-0739-4AB5-87EC-CBC4C7E886D1}" presName="descendantText" presStyleLbl="alignAccFollowNode1" presStyleIdx="3" presStyleCnt="6">
        <dgm:presLayoutVars>
          <dgm:bulletEnabled val="1"/>
        </dgm:presLayoutVars>
      </dgm:prSet>
      <dgm:spPr/>
    </dgm:pt>
    <dgm:pt modelId="{0E6E01BB-52F2-4BC1-AABA-C9682EC2B931}" type="pres">
      <dgm:prSet presAssocID="{32D9D3A2-59A0-40E9-8EC3-85E283C75A79}" presName="sp" presStyleCnt="0"/>
      <dgm:spPr/>
    </dgm:pt>
    <dgm:pt modelId="{15D70451-A03F-43C8-A44B-EC2674973808}" type="pres">
      <dgm:prSet presAssocID="{8DDD619F-FE74-4CFF-BE55-C447421BAEFA}" presName="linNode" presStyleCnt="0"/>
      <dgm:spPr/>
    </dgm:pt>
    <dgm:pt modelId="{51091C6F-D3A4-47D0-A156-33EA4C23E432}" type="pres">
      <dgm:prSet presAssocID="{8DDD619F-FE74-4CFF-BE55-C447421BAEFA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77CE5D3A-5F9E-445C-A1FD-FCF2E6863B06}" type="pres">
      <dgm:prSet presAssocID="{8DDD619F-FE74-4CFF-BE55-C447421BAEFA}" presName="descendantText" presStyleLbl="alignAccFollowNode1" presStyleIdx="4" presStyleCnt="6">
        <dgm:presLayoutVars>
          <dgm:bulletEnabled val="1"/>
        </dgm:presLayoutVars>
      </dgm:prSet>
      <dgm:spPr/>
    </dgm:pt>
    <dgm:pt modelId="{07046277-C5A6-4425-B53F-60A277677A83}" type="pres">
      <dgm:prSet presAssocID="{76E096C2-3206-48F4-9AC0-7971790C5D4D}" presName="sp" presStyleCnt="0"/>
      <dgm:spPr/>
    </dgm:pt>
    <dgm:pt modelId="{A1F3C032-C847-4655-9795-31368F4E9C6F}" type="pres">
      <dgm:prSet presAssocID="{A9F1168F-BC35-4CFC-9CCB-C0623610B8F6}" presName="linNode" presStyleCnt="0"/>
      <dgm:spPr/>
    </dgm:pt>
    <dgm:pt modelId="{74E09F28-4A21-4A00-9D38-3052E7D17239}" type="pres">
      <dgm:prSet presAssocID="{A9F1168F-BC35-4CFC-9CCB-C0623610B8F6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46F3DD2B-6405-4921-BE87-B47B30B0AB9E}" type="pres">
      <dgm:prSet presAssocID="{A9F1168F-BC35-4CFC-9CCB-C0623610B8F6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8AAD5005-18DE-4C8C-BF40-D1B707139586}" srcId="{4515A83A-E9AB-4DE5-AD82-4607EFA7E2C2}" destId="{05EF3291-0739-4AB5-87EC-CBC4C7E886D1}" srcOrd="3" destOrd="0" parTransId="{924E197C-042E-48D8-A0E0-6036DAA7F7F2}" sibTransId="{32D9D3A2-59A0-40E9-8EC3-85E283C75A79}"/>
    <dgm:cxn modelId="{A7D8B306-A86B-4B10-A81F-43096ECDAB4F}" srcId="{A7DC96FB-5D2D-4AA8-8641-3E1B2BA6E508}" destId="{218CF5B8-CC39-412B-B0CC-520A5E56DCEE}" srcOrd="0" destOrd="0" parTransId="{4FD89F10-84C2-4D9D-BE14-EB8BB07E0A86}" sibTransId="{EEE12208-EFB6-426B-8FB9-2599A631F071}"/>
    <dgm:cxn modelId="{0F3F3809-D7FC-4245-B00D-F881DC29D65E}" type="presOf" srcId="{1320BBBB-BFB2-47C4-9E38-DB57386FA579}" destId="{0140548D-CACC-4E0D-8008-E8B539CCACB3}" srcOrd="0" destOrd="0" presId="urn:microsoft.com/office/officeart/2005/8/layout/vList5"/>
    <dgm:cxn modelId="{1F247714-5877-42B6-9D8F-A2DE2F29F14E}" type="presOf" srcId="{118E7945-2006-4A4C-BED1-63561BD83A41}" destId="{C01673B9-2DB7-4005-A72A-07B5851DEC8C}" srcOrd="0" destOrd="1" presId="urn:microsoft.com/office/officeart/2005/8/layout/vList5"/>
    <dgm:cxn modelId="{50A0FE14-561E-468B-A2DA-6F0F7621695A}" srcId="{A9F1168F-BC35-4CFC-9CCB-C0623610B8F6}" destId="{DDF69764-33C8-45A5-8064-8C3CBB9F776A}" srcOrd="0" destOrd="0" parTransId="{68CEFD09-D579-4D4F-A263-1DAE5D24672C}" sibTransId="{CA1BE027-F594-4EF6-9311-FCB5B62B4AD0}"/>
    <dgm:cxn modelId="{73628F23-94D1-43D9-8624-7B1A633DA6B5}" type="presOf" srcId="{DDF69764-33C8-45A5-8064-8C3CBB9F776A}" destId="{46F3DD2B-6405-4921-BE87-B47B30B0AB9E}" srcOrd="0" destOrd="0" presId="urn:microsoft.com/office/officeart/2005/8/layout/vList5"/>
    <dgm:cxn modelId="{F8FE3926-9061-4735-ACA7-36C858970F0C}" type="presOf" srcId="{4515A83A-E9AB-4DE5-AD82-4607EFA7E2C2}" destId="{44FED635-1743-4221-BB95-6B3231915E20}" srcOrd="0" destOrd="0" presId="urn:microsoft.com/office/officeart/2005/8/layout/vList5"/>
    <dgm:cxn modelId="{99180D2F-42DB-40A3-9D02-14E6E81E8BE8}" type="presOf" srcId="{C7DF6B2A-8D24-42E2-8F05-945EA8A1DB47}" destId="{77CE5D3A-5F9E-445C-A1FD-FCF2E6863B06}" srcOrd="0" destOrd="0" presId="urn:microsoft.com/office/officeart/2005/8/layout/vList5"/>
    <dgm:cxn modelId="{F2412C33-5C6F-4B0B-AF4B-859A411C86F1}" type="presOf" srcId="{0F17D146-02E6-4136-ABC0-FF18C68DE11C}" destId="{31AB3601-AE85-41CA-8643-592BB3D9EE37}" srcOrd="0" destOrd="0" presId="urn:microsoft.com/office/officeart/2005/8/layout/vList5"/>
    <dgm:cxn modelId="{A7523E48-78D0-4655-8F95-05144A11EAD6}" srcId="{4515A83A-E9AB-4DE5-AD82-4607EFA7E2C2}" destId="{8DDD619F-FE74-4CFF-BE55-C447421BAEFA}" srcOrd="4" destOrd="0" parTransId="{73ABE21B-0C76-40D1-8254-5772FB93F0A3}" sibTransId="{76E096C2-3206-48F4-9AC0-7971790C5D4D}"/>
    <dgm:cxn modelId="{761A244B-7BBF-4FB9-93EB-0B84D9307E54}" srcId="{05EF3291-0739-4AB5-87EC-CBC4C7E886D1}" destId="{170E862C-C0D7-4B0E-81B9-DF4C445A87BD}" srcOrd="0" destOrd="0" parTransId="{187DA3A5-D209-472B-962C-EE77D3D1DE2E}" sibTransId="{DBB34F98-98B5-4F78-88EC-CC589EABA83E}"/>
    <dgm:cxn modelId="{07EA314D-4394-43C5-8911-D23FE2AFAE0C}" srcId="{4515A83A-E9AB-4DE5-AD82-4607EFA7E2C2}" destId="{A9F1168F-BC35-4CFC-9CCB-C0623610B8F6}" srcOrd="5" destOrd="0" parTransId="{F4DED8C9-6E8B-4645-A309-6A89C31CE6C9}" sibTransId="{B09FE814-80EF-4234-A042-5DCAAE46767A}"/>
    <dgm:cxn modelId="{FF88F957-0004-4576-A202-D2AD05AB3DCD}" srcId="{4515A83A-E9AB-4DE5-AD82-4607EFA7E2C2}" destId="{45BC320F-C603-44E7-AAF0-7CB1E10EE6D2}" srcOrd="0" destOrd="0" parTransId="{6A943ABF-1EAE-4E1C-AA55-7411F463B0C2}" sibTransId="{4FC7AFF8-B3F8-48EC-B3A3-01D4619FCABF}"/>
    <dgm:cxn modelId="{3EC9FD87-3D6B-455F-924A-3F58E66B8A25}" type="presOf" srcId="{218CF5B8-CC39-412B-B0CC-520A5E56DCEE}" destId="{C01673B9-2DB7-4005-A72A-07B5851DEC8C}" srcOrd="0" destOrd="0" presId="urn:microsoft.com/office/officeart/2005/8/layout/vList5"/>
    <dgm:cxn modelId="{9D29118A-A96B-46F9-A4DC-447510A2E08C}" type="presOf" srcId="{A7DC96FB-5D2D-4AA8-8641-3E1B2BA6E508}" destId="{99082967-083F-4793-8E5A-5EFD4E9CFF59}" srcOrd="0" destOrd="0" presId="urn:microsoft.com/office/officeart/2005/8/layout/vList5"/>
    <dgm:cxn modelId="{BE298BA2-993B-4EA7-A1D0-16091394798E}" type="presOf" srcId="{A9F1168F-BC35-4CFC-9CCB-C0623610B8F6}" destId="{74E09F28-4A21-4A00-9D38-3052E7D17239}" srcOrd="0" destOrd="0" presId="urn:microsoft.com/office/officeart/2005/8/layout/vList5"/>
    <dgm:cxn modelId="{0F2CE4A3-980F-4D0A-8BAE-9E3BB8435828}" type="presOf" srcId="{45BC320F-C603-44E7-AAF0-7CB1E10EE6D2}" destId="{EBF37C18-9B74-4149-B264-522AC8E665EE}" srcOrd="0" destOrd="0" presId="urn:microsoft.com/office/officeart/2005/8/layout/vList5"/>
    <dgm:cxn modelId="{C968B2A7-4823-4FDE-A6F9-3FF35612E6DE}" srcId="{1320BBBB-BFB2-47C4-9E38-DB57386FA579}" destId="{B16F195C-CA9A-46C1-9312-0ED555CD66DE}" srcOrd="0" destOrd="0" parTransId="{553B9F4A-4FDC-4C9F-9DA7-CB59B36A7C2D}" sibTransId="{0C676F78-7FD4-4748-8D5D-2ED664C8A47F}"/>
    <dgm:cxn modelId="{ADDABFC0-5A05-45E1-8275-A3DB9BBD83E6}" srcId="{4515A83A-E9AB-4DE5-AD82-4607EFA7E2C2}" destId="{1320BBBB-BFB2-47C4-9E38-DB57386FA579}" srcOrd="2" destOrd="0" parTransId="{C73CB74B-5A72-4947-8EE2-927370B09560}" sibTransId="{85ABD32B-37CF-45C2-909E-59D846717D44}"/>
    <dgm:cxn modelId="{E100D4C2-A631-47DF-9D6B-9208A458903F}" type="presOf" srcId="{B16F195C-CA9A-46C1-9312-0ED555CD66DE}" destId="{D576C195-44D0-4BDC-9454-70CE27F7658C}" srcOrd="0" destOrd="0" presId="urn:microsoft.com/office/officeart/2005/8/layout/vList5"/>
    <dgm:cxn modelId="{D9508CCC-CE69-4577-B8AB-4DB58EE702CE}" srcId="{4515A83A-E9AB-4DE5-AD82-4607EFA7E2C2}" destId="{A7DC96FB-5D2D-4AA8-8641-3E1B2BA6E508}" srcOrd="1" destOrd="0" parTransId="{4BC86EF8-CCF7-4464-9B4B-77E8CA0987E0}" sibTransId="{2AC521C7-39B6-4574-AC6A-7B761BB78724}"/>
    <dgm:cxn modelId="{BAD8EECF-96E3-46BF-A450-4E9DFA56AAA6}" srcId="{A7DC96FB-5D2D-4AA8-8641-3E1B2BA6E508}" destId="{118E7945-2006-4A4C-BED1-63561BD83A41}" srcOrd="1" destOrd="0" parTransId="{5A9FD4CB-2361-40FA-AA69-DCB1212B9AF9}" sibTransId="{0611511E-0BF0-4B1C-9D5C-A3FF06328E91}"/>
    <dgm:cxn modelId="{FA9FDBD0-FE03-4062-95D7-85E2D574BE06}" type="presOf" srcId="{8DDD619F-FE74-4CFF-BE55-C447421BAEFA}" destId="{51091C6F-D3A4-47D0-A156-33EA4C23E432}" srcOrd="0" destOrd="0" presId="urn:microsoft.com/office/officeart/2005/8/layout/vList5"/>
    <dgm:cxn modelId="{09D2B8D4-86A5-4573-88DE-AA960C1219C8}" srcId="{8DDD619F-FE74-4CFF-BE55-C447421BAEFA}" destId="{C7DF6B2A-8D24-42E2-8F05-945EA8A1DB47}" srcOrd="0" destOrd="0" parTransId="{75E1842E-4610-40D8-B790-C2F7ACD91F51}" sibTransId="{60CD23C5-06C3-4F0D-B9E4-31391C147A12}"/>
    <dgm:cxn modelId="{8436B8D7-6322-472E-8A7F-97E5C0A6909A}" srcId="{45BC320F-C603-44E7-AAF0-7CB1E10EE6D2}" destId="{0F17D146-02E6-4136-ABC0-FF18C68DE11C}" srcOrd="0" destOrd="0" parTransId="{9C226D38-0F17-4413-B1B6-5C79CDD782A5}" sibTransId="{4D8A940C-FF63-472E-A28F-85B880438F61}"/>
    <dgm:cxn modelId="{826304FE-D974-458F-B740-8E828BB25D41}" type="presOf" srcId="{170E862C-C0D7-4B0E-81B9-DF4C445A87BD}" destId="{73EC9137-C047-45F8-88AE-8B872E0693A0}" srcOrd="0" destOrd="0" presId="urn:microsoft.com/office/officeart/2005/8/layout/vList5"/>
    <dgm:cxn modelId="{7F151BFF-F214-47CE-B591-577DED3B8117}" type="presOf" srcId="{05EF3291-0739-4AB5-87EC-CBC4C7E886D1}" destId="{49F6A691-FC91-401D-B4F3-2E6EF4CDF945}" srcOrd="0" destOrd="0" presId="urn:microsoft.com/office/officeart/2005/8/layout/vList5"/>
    <dgm:cxn modelId="{73DE3D33-5267-4C11-B2F8-87DD7E84170C}" type="presParOf" srcId="{44FED635-1743-4221-BB95-6B3231915E20}" destId="{3E6A6A17-F224-4C39-A87F-9637BB3014F1}" srcOrd="0" destOrd="0" presId="urn:microsoft.com/office/officeart/2005/8/layout/vList5"/>
    <dgm:cxn modelId="{3FC1171B-1CF9-4FCB-85E6-6223A6F82A85}" type="presParOf" srcId="{3E6A6A17-F224-4C39-A87F-9637BB3014F1}" destId="{EBF37C18-9B74-4149-B264-522AC8E665EE}" srcOrd="0" destOrd="0" presId="urn:microsoft.com/office/officeart/2005/8/layout/vList5"/>
    <dgm:cxn modelId="{6DE202E8-4A60-475B-813A-3AA58ACD3D17}" type="presParOf" srcId="{3E6A6A17-F224-4C39-A87F-9637BB3014F1}" destId="{31AB3601-AE85-41CA-8643-592BB3D9EE37}" srcOrd="1" destOrd="0" presId="urn:microsoft.com/office/officeart/2005/8/layout/vList5"/>
    <dgm:cxn modelId="{82087984-A935-452D-B16C-FCB74B61AA85}" type="presParOf" srcId="{44FED635-1743-4221-BB95-6B3231915E20}" destId="{64A6872D-C31A-42DB-BAC4-81F8DF1A3677}" srcOrd="1" destOrd="0" presId="urn:microsoft.com/office/officeart/2005/8/layout/vList5"/>
    <dgm:cxn modelId="{18A93F3D-74BD-4F0E-848A-541D2EC92359}" type="presParOf" srcId="{44FED635-1743-4221-BB95-6B3231915E20}" destId="{7869E141-E78B-4717-A33D-243EA53D22E6}" srcOrd="2" destOrd="0" presId="urn:microsoft.com/office/officeart/2005/8/layout/vList5"/>
    <dgm:cxn modelId="{5BBE25DB-269C-4FAE-A9A7-7D94946B05DD}" type="presParOf" srcId="{7869E141-E78B-4717-A33D-243EA53D22E6}" destId="{99082967-083F-4793-8E5A-5EFD4E9CFF59}" srcOrd="0" destOrd="0" presId="urn:microsoft.com/office/officeart/2005/8/layout/vList5"/>
    <dgm:cxn modelId="{CB7D626C-ECB4-4AA6-AED5-93F7B6243E0E}" type="presParOf" srcId="{7869E141-E78B-4717-A33D-243EA53D22E6}" destId="{C01673B9-2DB7-4005-A72A-07B5851DEC8C}" srcOrd="1" destOrd="0" presId="urn:microsoft.com/office/officeart/2005/8/layout/vList5"/>
    <dgm:cxn modelId="{4B740B54-3B85-461A-A36B-CEF2C8B528A9}" type="presParOf" srcId="{44FED635-1743-4221-BB95-6B3231915E20}" destId="{38C66ADB-F270-416F-AF2B-41BA078F0C80}" srcOrd="3" destOrd="0" presId="urn:microsoft.com/office/officeart/2005/8/layout/vList5"/>
    <dgm:cxn modelId="{971CB40D-7E42-4C68-9387-F2B0FD6A2E7E}" type="presParOf" srcId="{44FED635-1743-4221-BB95-6B3231915E20}" destId="{57254190-5C2E-413C-9DCC-2A39489F4AC1}" srcOrd="4" destOrd="0" presId="urn:microsoft.com/office/officeart/2005/8/layout/vList5"/>
    <dgm:cxn modelId="{EAD28526-4285-4F8A-9222-52BB3901CD96}" type="presParOf" srcId="{57254190-5C2E-413C-9DCC-2A39489F4AC1}" destId="{0140548D-CACC-4E0D-8008-E8B539CCACB3}" srcOrd="0" destOrd="0" presId="urn:microsoft.com/office/officeart/2005/8/layout/vList5"/>
    <dgm:cxn modelId="{C5BC97F2-75ED-4853-B508-812CC4C9357E}" type="presParOf" srcId="{57254190-5C2E-413C-9DCC-2A39489F4AC1}" destId="{D576C195-44D0-4BDC-9454-70CE27F7658C}" srcOrd="1" destOrd="0" presId="urn:microsoft.com/office/officeart/2005/8/layout/vList5"/>
    <dgm:cxn modelId="{FE9A7754-5E15-4F3F-8AB5-A8A2EA8FDF68}" type="presParOf" srcId="{44FED635-1743-4221-BB95-6B3231915E20}" destId="{506B5972-B8B2-4C99-833E-3E0A07522275}" srcOrd="5" destOrd="0" presId="urn:microsoft.com/office/officeart/2005/8/layout/vList5"/>
    <dgm:cxn modelId="{6D163A5F-F36D-45D5-A20C-2BCC303F8CC3}" type="presParOf" srcId="{44FED635-1743-4221-BB95-6B3231915E20}" destId="{A5460975-2164-4F0B-B97D-42A2DCC9FEF3}" srcOrd="6" destOrd="0" presId="urn:microsoft.com/office/officeart/2005/8/layout/vList5"/>
    <dgm:cxn modelId="{E9E8DE3B-3712-45DA-B2CE-917B36D06878}" type="presParOf" srcId="{A5460975-2164-4F0B-B97D-42A2DCC9FEF3}" destId="{49F6A691-FC91-401D-B4F3-2E6EF4CDF945}" srcOrd="0" destOrd="0" presId="urn:microsoft.com/office/officeart/2005/8/layout/vList5"/>
    <dgm:cxn modelId="{56900CA0-4DD5-4EDC-A435-67DDA0FB26A7}" type="presParOf" srcId="{A5460975-2164-4F0B-B97D-42A2DCC9FEF3}" destId="{73EC9137-C047-45F8-88AE-8B872E0693A0}" srcOrd="1" destOrd="0" presId="urn:microsoft.com/office/officeart/2005/8/layout/vList5"/>
    <dgm:cxn modelId="{805883E9-DAD7-46AB-9375-611D1A62F553}" type="presParOf" srcId="{44FED635-1743-4221-BB95-6B3231915E20}" destId="{0E6E01BB-52F2-4BC1-AABA-C9682EC2B931}" srcOrd="7" destOrd="0" presId="urn:microsoft.com/office/officeart/2005/8/layout/vList5"/>
    <dgm:cxn modelId="{967F83CF-ACB6-477F-9F43-C1BA55B742AE}" type="presParOf" srcId="{44FED635-1743-4221-BB95-6B3231915E20}" destId="{15D70451-A03F-43C8-A44B-EC2674973808}" srcOrd="8" destOrd="0" presId="urn:microsoft.com/office/officeart/2005/8/layout/vList5"/>
    <dgm:cxn modelId="{616DA4D8-74D1-4BA3-8B61-1E681AF5B5C7}" type="presParOf" srcId="{15D70451-A03F-43C8-A44B-EC2674973808}" destId="{51091C6F-D3A4-47D0-A156-33EA4C23E432}" srcOrd="0" destOrd="0" presId="urn:microsoft.com/office/officeart/2005/8/layout/vList5"/>
    <dgm:cxn modelId="{884990E1-A5C4-4104-84FD-2E3C4D79314D}" type="presParOf" srcId="{15D70451-A03F-43C8-A44B-EC2674973808}" destId="{77CE5D3A-5F9E-445C-A1FD-FCF2E6863B06}" srcOrd="1" destOrd="0" presId="urn:microsoft.com/office/officeart/2005/8/layout/vList5"/>
    <dgm:cxn modelId="{38D7068F-D2BB-4A88-900C-E9BAAF6EDF9A}" type="presParOf" srcId="{44FED635-1743-4221-BB95-6B3231915E20}" destId="{07046277-C5A6-4425-B53F-60A277677A83}" srcOrd="9" destOrd="0" presId="urn:microsoft.com/office/officeart/2005/8/layout/vList5"/>
    <dgm:cxn modelId="{97D90840-0357-4DEA-96EB-56BE8FBD720F}" type="presParOf" srcId="{44FED635-1743-4221-BB95-6B3231915E20}" destId="{A1F3C032-C847-4655-9795-31368F4E9C6F}" srcOrd="10" destOrd="0" presId="urn:microsoft.com/office/officeart/2005/8/layout/vList5"/>
    <dgm:cxn modelId="{E131A680-8725-4178-9CF5-A64A590858A4}" type="presParOf" srcId="{A1F3C032-C847-4655-9795-31368F4E9C6F}" destId="{74E09F28-4A21-4A00-9D38-3052E7D17239}" srcOrd="0" destOrd="0" presId="urn:microsoft.com/office/officeart/2005/8/layout/vList5"/>
    <dgm:cxn modelId="{5BE0471E-6F86-4022-A2D9-E557B9988E65}" type="presParOf" srcId="{A1F3C032-C847-4655-9795-31368F4E9C6F}" destId="{46F3DD2B-6405-4921-BE87-B47B30B0AB9E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B3601-AE85-41CA-8643-592BB3D9EE37}">
      <dsp:nvSpPr>
        <dsp:cNvPr id="0" name=""/>
        <dsp:cNvSpPr/>
      </dsp:nvSpPr>
      <dsp:spPr>
        <a:xfrm rot="5400000">
          <a:off x="7507920" y="-3261503"/>
          <a:ext cx="693208" cy="7392493"/>
        </a:xfrm>
        <a:prstGeom prst="round2SameRect">
          <a:avLst/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Stavební povolení na rekonstrukci budovy</a:t>
          </a:r>
        </a:p>
      </dsp:txBody>
      <dsp:txXfrm rot="-5400000">
        <a:off x="4158278" y="121979"/>
        <a:ext cx="7358653" cy="625528"/>
      </dsp:txXfrm>
    </dsp:sp>
    <dsp:sp modelId="{EBF37C18-9B74-4149-B264-522AC8E665EE}">
      <dsp:nvSpPr>
        <dsp:cNvPr id="0" name=""/>
        <dsp:cNvSpPr/>
      </dsp:nvSpPr>
      <dsp:spPr>
        <a:xfrm>
          <a:off x="0" y="66883"/>
          <a:ext cx="4158277" cy="86651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/>
            <a:t>7/2026</a:t>
          </a:r>
        </a:p>
      </dsp:txBody>
      <dsp:txXfrm>
        <a:off x="42300" y="109183"/>
        <a:ext cx="4073677" cy="781910"/>
      </dsp:txXfrm>
    </dsp:sp>
    <dsp:sp modelId="{C01673B9-2DB7-4005-A72A-07B5851DEC8C}">
      <dsp:nvSpPr>
        <dsp:cNvPr id="0" name=""/>
        <dsp:cNvSpPr/>
      </dsp:nvSpPr>
      <dsp:spPr>
        <a:xfrm rot="5400000">
          <a:off x="7507920" y="-2351667"/>
          <a:ext cx="693208" cy="7392493"/>
        </a:xfrm>
        <a:prstGeom prst="round2SameRect">
          <a:avLst/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Uzavření smluv k pozemkům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Garance pro vybudování parkovacích stání</a:t>
          </a:r>
        </a:p>
      </dsp:txBody>
      <dsp:txXfrm rot="-5400000">
        <a:off x="4158278" y="1031815"/>
        <a:ext cx="7358653" cy="625528"/>
      </dsp:txXfrm>
    </dsp:sp>
    <dsp:sp modelId="{99082967-083F-4793-8E5A-5EFD4E9CFF59}">
      <dsp:nvSpPr>
        <dsp:cNvPr id="0" name=""/>
        <dsp:cNvSpPr/>
      </dsp:nvSpPr>
      <dsp:spPr>
        <a:xfrm>
          <a:off x="0" y="911324"/>
          <a:ext cx="4158277" cy="86651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/>
            <a:t>8/2026</a:t>
          </a:r>
        </a:p>
      </dsp:txBody>
      <dsp:txXfrm>
        <a:off x="42300" y="953624"/>
        <a:ext cx="4073677" cy="781910"/>
      </dsp:txXfrm>
    </dsp:sp>
    <dsp:sp modelId="{D576C195-44D0-4BDC-9454-70CE27F7658C}">
      <dsp:nvSpPr>
        <dsp:cNvPr id="0" name=""/>
        <dsp:cNvSpPr/>
      </dsp:nvSpPr>
      <dsp:spPr>
        <a:xfrm rot="5400000">
          <a:off x="7507920" y="-1441831"/>
          <a:ext cx="693208" cy="7392493"/>
        </a:xfrm>
        <a:prstGeom prst="round2SameRect">
          <a:avLst/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Ukončení provozu ubytovny</a:t>
          </a:r>
        </a:p>
      </dsp:txBody>
      <dsp:txXfrm rot="-5400000">
        <a:off x="4158278" y="1941651"/>
        <a:ext cx="7358653" cy="625528"/>
      </dsp:txXfrm>
    </dsp:sp>
    <dsp:sp modelId="{0140548D-CACC-4E0D-8008-E8B539CCACB3}">
      <dsp:nvSpPr>
        <dsp:cNvPr id="0" name=""/>
        <dsp:cNvSpPr/>
      </dsp:nvSpPr>
      <dsp:spPr>
        <a:xfrm>
          <a:off x="0" y="1821160"/>
          <a:ext cx="4158277" cy="86651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/>
            <a:t>10/2026</a:t>
          </a:r>
        </a:p>
      </dsp:txBody>
      <dsp:txXfrm>
        <a:off x="42300" y="1863460"/>
        <a:ext cx="4073677" cy="781910"/>
      </dsp:txXfrm>
    </dsp:sp>
    <dsp:sp modelId="{73EC9137-C047-45F8-88AE-8B872E0693A0}">
      <dsp:nvSpPr>
        <dsp:cNvPr id="0" name=""/>
        <dsp:cNvSpPr/>
      </dsp:nvSpPr>
      <dsp:spPr>
        <a:xfrm rot="5400000">
          <a:off x="7507920" y="-531995"/>
          <a:ext cx="693208" cy="7392493"/>
        </a:xfrm>
        <a:prstGeom prst="round2SameRect">
          <a:avLst/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Zahájení rekonstrukce</a:t>
          </a:r>
        </a:p>
      </dsp:txBody>
      <dsp:txXfrm rot="-5400000">
        <a:off x="4158278" y="2851487"/>
        <a:ext cx="7358653" cy="625528"/>
      </dsp:txXfrm>
    </dsp:sp>
    <dsp:sp modelId="{49F6A691-FC91-401D-B4F3-2E6EF4CDF945}">
      <dsp:nvSpPr>
        <dsp:cNvPr id="0" name=""/>
        <dsp:cNvSpPr/>
      </dsp:nvSpPr>
      <dsp:spPr>
        <a:xfrm>
          <a:off x="0" y="2730996"/>
          <a:ext cx="4158277" cy="86651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/>
            <a:t>11/2026</a:t>
          </a:r>
        </a:p>
      </dsp:txBody>
      <dsp:txXfrm>
        <a:off x="42300" y="2773296"/>
        <a:ext cx="4073677" cy="781910"/>
      </dsp:txXfrm>
    </dsp:sp>
    <dsp:sp modelId="{77CE5D3A-5F9E-445C-A1FD-FCF2E6863B06}">
      <dsp:nvSpPr>
        <dsp:cNvPr id="0" name=""/>
        <dsp:cNvSpPr/>
      </dsp:nvSpPr>
      <dsp:spPr>
        <a:xfrm rot="5400000">
          <a:off x="7507920" y="377840"/>
          <a:ext cx="693208" cy="7392493"/>
        </a:xfrm>
        <a:prstGeom prst="round2SameRect">
          <a:avLst/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Stavební povolení pro vybudování parkovacích stání</a:t>
          </a:r>
        </a:p>
      </dsp:txBody>
      <dsp:txXfrm rot="-5400000">
        <a:off x="4158278" y="3761322"/>
        <a:ext cx="7358653" cy="625528"/>
      </dsp:txXfrm>
    </dsp:sp>
    <dsp:sp modelId="{51091C6F-D3A4-47D0-A156-33EA4C23E432}">
      <dsp:nvSpPr>
        <dsp:cNvPr id="0" name=""/>
        <dsp:cNvSpPr/>
      </dsp:nvSpPr>
      <dsp:spPr>
        <a:xfrm>
          <a:off x="0" y="3640832"/>
          <a:ext cx="4158277" cy="86651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/>
            <a:t>5/2027</a:t>
          </a:r>
        </a:p>
      </dsp:txBody>
      <dsp:txXfrm>
        <a:off x="42300" y="3683132"/>
        <a:ext cx="4073677" cy="781910"/>
      </dsp:txXfrm>
    </dsp:sp>
    <dsp:sp modelId="{46F3DD2B-6405-4921-BE87-B47B30B0AB9E}">
      <dsp:nvSpPr>
        <dsp:cNvPr id="0" name=""/>
        <dsp:cNvSpPr/>
      </dsp:nvSpPr>
      <dsp:spPr>
        <a:xfrm rot="5400000">
          <a:off x="7507920" y="1287676"/>
          <a:ext cx="693208" cy="7392493"/>
        </a:xfrm>
        <a:prstGeom prst="round2SameRect">
          <a:avLst/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Dokončení, kolaudace</a:t>
          </a:r>
        </a:p>
      </dsp:txBody>
      <dsp:txXfrm rot="-5400000">
        <a:off x="4158278" y="4671158"/>
        <a:ext cx="7358653" cy="625528"/>
      </dsp:txXfrm>
    </dsp:sp>
    <dsp:sp modelId="{74E09F28-4A21-4A00-9D38-3052E7D17239}">
      <dsp:nvSpPr>
        <dsp:cNvPr id="0" name=""/>
        <dsp:cNvSpPr/>
      </dsp:nvSpPr>
      <dsp:spPr>
        <a:xfrm>
          <a:off x="0" y="4550668"/>
          <a:ext cx="4158277" cy="86651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/>
            <a:t>5/2029</a:t>
          </a:r>
        </a:p>
      </dsp:txBody>
      <dsp:txXfrm>
        <a:off x="42300" y="4592968"/>
        <a:ext cx="4073677" cy="781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CFE7E-D3ED-4AC2-A63B-B23992748559}" type="datetimeFigureOut">
              <a:rPr lang="cs-CZ" smtClean="0"/>
              <a:t>18.03.2026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B7B00-1013-4ACC-A5AB-96510774A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58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F118477-BA54-4B0E-9EC5-D8568300CAF2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66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D26B-DEF0-4EC5-90CD-3C7B79EC8572}" type="datetime1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91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CA36A28-16B8-4B74-ADBC-086BC21557C6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7CC-3A12-4A50-A3BE-C6063551B4A3}" type="datetime1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3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0E33-4FBE-4166-8E4D-D16E2368EAF9}" type="datetime1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7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8B5-3E47-407E-A4D5-0E98E41979E9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CD1-440F-4DE5-9914-1074B1963E64}" type="datetime1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30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5DF8-55DB-438A-B328-5A22697F5E96}" type="datetime1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05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9F2D74A-71A1-4609-9BED-C43EBEF2D096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9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68B-869A-478B-B17A-F3477F1ABEB8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8CCA563-903D-4707-A09B-73AE7FD9F3E4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3AA-13B8-469A-87B0-FF7C74E1EADE}" type="datetime1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43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747B-DE86-4C56-A69A-2124AC6051DB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3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B5E8E98-97C5-4AE8-8CC9-69C51FF1A0EF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6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F82-DB30-4BD5-9E9D-AD825E313C84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74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7477ED-8564-46ED-8FFC-DE5A509699F3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64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781-2293-4754-A74B-94E6E7D7B311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51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DFBFA6E-9D0B-474A-AFB9-4E0832448570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4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767648-9FB3-40F4-8072-E80887331DF3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47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007E99A-2976-4D79-B66C-833B4C12E9C9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83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D7D-A4A9-4042-8D3D-AF897B76225E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01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D79-61FB-48D3-96EC-9D73986E2DB4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5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B3B0F7F-6AD6-4AF0-8BB1-D49CE0F9F622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61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E407E80-9270-4600-9E83-876C054EC0ED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59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7A043757-40C8-48EB-A459-80D3B00F0BCB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20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D0304CB2-AF95-4B6C-81FD-EF29E4F12940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6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FD636673-28CE-4CCE-80FB-7124C935A31A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0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2264-EF96-4074-A671-AB5D99F5E332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63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4F615-9106-410C-834A-3DBE51A81CC1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920F-C91E-4FD9-A8A8-AC96444816EA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43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A-BC67-4FFF-80B3-6A83720BA580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688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65DD7-EB64-4BFE-B850-4043488A7CD8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698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C979-2DBB-4FF5-B773-BBC906FD5969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99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016F69B6-6D5E-4363-B374-18E94027D1E6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1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4F2-69E3-42EA-A769-C3221255F524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58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600-2F49-4BDF-9F00-79A81477383F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613432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558-A89A-4F39-900D-C4A4FDA1B2E7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844696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020B-CB60-4281-A570-6300974B7A2E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134186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215D8-97AA-4B85-B7A0-A02F39368DA3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79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CE14-1FF6-4074-BE8F-BABA3B0759C8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01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389-0C57-4856-A530-D0CC79ABF97F}" type="datetime1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9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EFD-DF71-4A7D-9C47-1BBDB138B295}" type="datetime1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6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319-9B1C-4A02-A60F-55C05B841F00}" type="datetime1">
              <a:rPr lang="en-US" smtClean="0"/>
              <a:t>3/18/26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97E-666B-470F-A253-6BE6BC97EEBE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0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DEE5A9B-1189-4B03-AA34-8ABCB3EDCE59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74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49CC-ABEB-43E4-956A-E3EA25785381}" type="datetime1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91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689B-95F7-4D9F-8FA3-5EAD5F062125}" type="datetime1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3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C20F-E1D8-4943-B054-6F2B6C10D630}" type="datetime1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8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32A50-3A67-42D0-AFC3-9798A621A2DF}" type="datetime1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75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698FC-C9DA-44B4-AC6C-01EEA7EAAA4C}" type="datetime1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CA0D2-D30D-4484-8941-E31C1541BC59}" type="datetime1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A793B8-7270-4493-83ED-C07D34603133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5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2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A693E4A-38F1-6848-7534-0CB7D2EAE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63" y="1562100"/>
            <a:ext cx="3687762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2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489E6A3-A82B-1711-A2C0-BF940621D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11" y="0"/>
            <a:ext cx="5493978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9A0C036-40E4-B615-D0C9-9B96EE218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" y="6343610"/>
            <a:ext cx="12191057" cy="5143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EE17092-444F-2751-8E99-34A8F696FF05}"/>
              </a:ext>
            </a:extLst>
          </p:cNvPr>
          <p:cNvSpPr txBox="1"/>
          <p:nvPr/>
        </p:nvSpPr>
        <p:spPr>
          <a:xfrm>
            <a:off x="2120232" y="3105834"/>
            <a:ext cx="7951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+mj-lt"/>
              </a:rPr>
              <a:t>DĚKUJEME ZA VAŠI POZORNOST.</a:t>
            </a:r>
          </a:p>
        </p:txBody>
      </p:sp>
    </p:spTree>
    <p:extLst>
      <p:ext uri="{BB962C8B-B14F-4D97-AF65-F5344CB8AC3E}">
        <p14:creationId xmlns:p14="http://schemas.microsoft.com/office/powerpoint/2010/main" val="47775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FF3E8B25-9BE8-64A1-1D0A-332BF646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11" y="0"/>
            <a:ext cx="5493978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D640C92-36F3-1071-B32B-CE035885BC2A}"/>
              </a:ext>
            </a:extLst>
          </p:cNvPr>
          <p:cNvSpPr txBox="1"/>
          <p:nvPr/>
        </p:nvSpPr>
        <p:spPr>
          <a:xfrm>
            <a:off x="1029282" y="1789459"/>
            <a:ext cx="482061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Představení projektu</a:t>
            </a:r>
          </a:p>
          <a:p>
            <a:pPr algn="ctr"/>
            <a:endParaRPr lang="cs-CZ" sz="23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cs-CZ" sz="2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Horní 1110/54, Ostrava Hrabůvka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4F1F62-F246-0312-3E8D-ADA2220A9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80" y="0"/>
            <a:ext cx="552322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8B60920-CAB6-C0FB-50A0-A05E3226B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18" y="3429000"/>
            <a:ext cx="4027142" cy="20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2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1CEBF88-DF6F-F230-3D91-094D4437A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11" y="0"/>
            <a:ext cx="5493978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4A785CC-386C-54A6-173A-E15CA15B9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10"/>
            <a:ext cx="12191057" cy="5143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1C70FFD-5B4B-0116-6719-71ACCC092E95}"/>
              </a:ext>
            </a:extLst>
          </p:cNvPr>
          <p:cNvSpPr txBox="1"/>
          <p:nvPr/>
        </p:nvSpPr>
        <p:spPr>
          <a:xfrm>
            <a:off x="192441" y="234395"/>
            <a:ext cx="3156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+mj-lt"/>
              </a:rPr>
              <a:t>Cíle projektu: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F9F1AE7-FF50-EBF0-B7AB-4C622AC0D781}"/>
              </a:ext>
            </a:extLst>
          </p:cNvPr>
          <p:cNvSpPr txBox="1"/>
          <p:nvPr/>
        </p:nvSpPr>
        <p:spPr>
          <a:xfrm>
            <a:off x="192441" y="960673"/>
            <a:ext cx="5281399" cy="5320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Projekt přestavby problematické ubytovny na ulici Horní 1110/54 na moderní rezidenční budovu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Zásadní proměna vnějšího vzhledu budovy i vnitřního uspořádání jednotlivých pater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Vybudování nových bytových jednotek splňující současné požadavky na moderní bydlení a jejich individuální prodej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Vytvoření nových parkovacích ploch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Revitalizace okolních pozemků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A3F0C7E-5913-B84E-47C9-CE24F82E9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532" y="1230014"/>
            <a:ext cx="6536637" cy="43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8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1A26614-73FB-3D16-54AE-C8BC42CF0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18" y="306947"/>
            <a:ext cx="5493978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B50CB2-7E17-85C0-A53A-27984C42E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" y="6343610"/>
            <a:ext cx="12191057" cy="5143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4DA7D96-FA43-AF4D-DC1D-83E31C8D3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23" y="4183758"/>
            <a:ext cx="4984755" cy="213013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3D7D542-FFB5-6939-7813-BAB10D7F2879}"/>
              </a:ext>
            </a:extLst>
          </p:cNvPr>
          <p:cNvSpPr txBox="1"/>
          <p:nvPr/>
        </p:nvSpPr>
        <p:spPr>
          <a:xfrm>
            <a:off x="256273" y="247515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+mj-lt"/>
              </a:rPr>
              <a:t>Základní orientační parametry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B063DE0-B97E-38E1-0849-1D7E4B98937B}"/>
              </a:ext>
            </a:extLst>
          </p:cNvPr>
          <p:cNvSpPr txBox="1"/>
          <p:nvPr/>
        </p:nvSpPr>
        <p:spPr>
          <a:xfrm>
            <a:off x="175623" y="957444"/>
            <a:ext cx="6185476" cy="319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Vybudování více než 200 bytových jednotek s dispozicemi 1+kk až 3+kk ve vysokém standardu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Téměř 10 000 m2 obytné plochy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Prostorné terasy ke každému bytu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Jednotky občanské vybavenosti v přízemí budovy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Vybudování dostatečného počtu nových parkovacích ploch v návaznosti na počet bytů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6C17ED-EC52-819E-B223-08773E43C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56" y="167766"/>
            <a:ext cx="4786215" cy="3190810"/>
          </a:xfrm>
          <a:prstGeom prst="rect">
            <a:avLst/>
          </a:prstGeom>
        </p:spPr>
      </p:pic>
      <p:pic>
        <p:nvPicPr>
          <p:cNvPr id="9" name="Picture 2" descr="vizualizace bytu uvnitř Hily">
            <a:extLst>
              <a:ext uri="{FF2B5EF4-FFF2-40B4-BE49-F238E27FC236}">
                <a16:creationId xmlns:a16="http://schemas.microsoft.com/office/drawing/2014/main" id="{BBDAD213-05FA-D58F-F0D9-B0B320B8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381" y="3526341"/>
            <a:ext cx="4779590" cy="26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6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78000C6-42A9-0D20-C79C-33ADF65F4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11" y="0"/>
            <a:ext cx="5493978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45F2DE5-C8C7-4B37-7072-9FB27E938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10"/>
            <a:ext cx="12191057" cy="5143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163D10E-9B70-E858-F1CF-200DFFE64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677" y="108716"/>
            <a:ext cx="4427323" cy="612617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F98170E-CABC-427A-3C82-EE425BB2309E}"/>
              </a:ext>
            </a:extLst>
          </p:cNvPr>
          <p:cNvSpPr txBox="1"/>
          <p:nvPr/>
        </p:nvSpPr>
        <p:spPr>
          <a:xfrm>
            <a:off x="171450" y="405033"/>
            <a:ext cx="386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+mj-lt"/>
              </a:rPr>
              <a:t>Přínosy projektu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D9B547-6AB3-DAB5-0463-1325141C1508}"/>
              </a:ext>
            </a:extLst>
          </p:cNvPr>
          <p:cNvSpPr txBox="1"/>
          <p:nvPr/>
        </p:nvSpPr>
        <p:spPr>
          <a:xfrm>
            <a:off x="171450" y="1051364"/>
            <a:ext cx="7084373" cy="352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Celková kultivace lokality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Zvýšení kvality života a bezpečnosti v oblasti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Zvýšení hodnoty lokality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Vznik nové architektonické dominanty                                              v centrální městské části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Navýšení nabídky chybějícího kvalitního bydlení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Příležitost přilákat nové bonitní rezidenty</a:t>
            </a:r>
          </a:p>
          <a:p>
            <a:endParaRPr 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3A562D-AACB-0132-11BE-00FEB34B4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5" y="4277184"/>
            <a:ext cx="3010255" cy="18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FCED35C-9468-F929-B18A-2F07FF43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22" y="4274775"/>
            <a:ext cx="3349011" cy="18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2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EC01B24-590E-92FD-2B42-B725AF007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11" y="0"/>
            <a:ext cx="5493978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F7F5504-3062-43E5-24A8-63169557E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" y="6343610"/>
            <a:ext cx="12191057" cy="514390"/>
          </a:xfrm>
          <a:prstGeom prst="rect">
            <a:avLst/>
          </a:prstGeom>
        </p:spPr>
      </p:pic>
      <p:sp>
        <p:nvSpPr>
          <p:cNvPr id="8" name="Šipka: pětiúhelník 5">
            <a:extLst>
              <a:ext uri="{FF2B5EF4-FFF2-40B4-BE49-F238E27FC236}">
                <a16:creationId xmlns:a16="http://schemas.microsoft.com/office/drawing/2014/main" id="{5515A3F5-99C7-949F-1088-4850B9F5113F}"/>
              </a:ext>
            </a:extLst>
          </p:cNvPr>
          <p:cNvSpPr/>
          <p:nvPr/>
        </p:nvSpPr>
        <p:spPr>
          <a:xfrm>
            <a:off x="321187" y="1098144"/>
            <a:ext cx="4880731" cy="73152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Stavební povolení na rekonstrukci budovy</a:t>
            </a:r>
          </a:p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1981BE8-D2BB-D7FD-A52B-9A65EA543A7A}"/>
              </a:ext>
            </a:extLst>
          </p:cNvPr>
          <p:cNvSpPr/>
          <p:nvPr/>
        </p:nvSpPr>
        <p:spPr>
          <a:xfrm>
            <a:off x="6096000" y="1099008"/>
            <a:ext cx="5354320" cy="73152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Vybudování parkovacích stání </a:t>
            </a:r>
          </a:p>
        </p:txBody>
      </p:sp>
      <p:sp>
        <p:nvSpPr>
          <p:cNvPr id="10" name="Šipka: pětiúhelník 6">
            <a:extLst>
              <a:ext uri="{FF2B5EF4-FFF2-40B4-BE49-F238E27FC236}">
                <a16:creationId xmlns:a16="http://schemas.microsoft.com/office/drawing/2014/main" id="{C09E6B4C-7924-E5E2-A6A3-2A6D74E44E34}"/>
              </a:ext>
            </a:extLst>
          </p:cNvPr>
          <p:cNvSpPr/>
          <p:nvPr/>
        </p:nvSpPr>
        <p:spPr>
          <a:xfrm>
            <a:off x="321187" y="2104848"/>
            <a:ext cx="5470013" cy="943151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r>
              <a:rPr lang="cs-CZ" dirty="0"/>
              <a:t>Získání pozemků pro vybudování parkovacích stání </a:t>
            </a:r>
          </a:p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BFC274B-4096-5292-E4F9-1201A038DA94}"/>
              </a:ext>
            </a:extLst>
          </p:cNvPr>
          <p:cNvSpPr/>
          <p:nvPr/>
        </p:nvSpPr>
        <p:spPr>
          <a:xfrm>
            <a:off x="6096000" y="2195423"/>
            <a:ext cx="5354320" cy="73152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Cena + garance pro vybudovat parkovací stání</a:t>
            </a:r>
          </a:p>
        </p:txBody>
      </p:sp>
      <p:sp>
        <p:nvSpPr>
          <p:cNvPr id="12" name="Šipka: pětiúhelník 7">
            <a:extLst>
              <a:ext uri="{FF2B5EF4-FFF2-40B4-BE49-F238E27FC236}">
                <a16:creationId xmlns:a16="http://schemas.microsoft.com/office/drawing/2014/main" id="{E1648EF7-2D13-21B3-8385-C07F80B61765}"/>
              </a:ext>
            </a:extLst>
          </p:cNvPr>
          <p:cNvSpPr/>
          <p:nvPr/>
        </p:nvSpPr>
        <p:spPr>
          <a:xfrm>
            <a:off x="321188" y="3292702"/>
            <a:ext cx="4880731" cy="73152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r>
              <a:rPr lang="cs-CZ" dirty="0"/>
              <a:t>Stavební povolení na výstavbu parkovacích stání</a:t>
            </a:r>
          </a:p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8F56911-7647-9C29-7DC4-6FDD9E171FC6}"/>
              </a:ext>
            </a:extLst>
          </p:cNvPr>
          <p:cNvSpPr/>
          <p:nvPr/>
        </p:nvSpPr>
        <p:spPr>
          <a:xfrm>
            <a:off x="6096000" y="3292702"/>
            <a:ext cx="5354320" cy="73152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Právní titul k pozemku</a:t>
            </a:r>
          </a:p>
        </p:txBody>
      </p:sp>
      <p:sp>
        <p:nvSpPr>
          <p:cNvPr id="14" name="Šipka: pětiúhelník 10">
            <a:extLst>
              <a:ext uri="{FF2B5EF4-FFF2-40B4-BE49-F238E27FC236}">
                <a16:creationId xmlns:a16="http://schemas.microsoft.com/office/drawing/2014/main" id="{2B787C5F-D4CE-9FC9-6613-D899CDD52A52}"/>
              </a:ext>
            </a:extLst>
          </p:cNvPr>
          <p:cNvSpPr/>
          <p:nvPr/>
        </p:nvSpPr>
        <p:spPr>
          <a:xfrm>
            <a:off x="321187" y="4389981"/>
            <a:ext cx="4880731" cy="73152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r>
              <a:rPr lang="cs-CZ" dirty="0"/>
              <a:t>Bankovní financování rekonstrukce</a:t>
            </a:r>
          </a:p>
          <a:p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6B77A93-4BDF-FA58-3BC6-129CE06405FF}"/>
              </a:ext>
            </a:extLst>
          </p:cNvPr>
          <p:cNvSpPr/>
          <p:nvPr/>
        </p:nvSpPr>
        <p:spPr>
          <a:xfrm>
            <a:off x="6096000" y="4389981"/>
            <a:ext cx="5354320" cy="73152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Stavební povolení; právní titul k pozemku;  splnění % předprodejů bytů; </a:t>
            </a:r>
          </a:p>
        </p:txBody>
      </p:sp>
      <p:sp>
        <p:nvSpPr>
          <p:cNvPr id="16" name="Šipka: pětiúhelník 12">
            <a:extLst>
              <a:ext uri="{FF2B5EF4-FFF2-40B4-BE49-F238E27FC236}">
                <a16:creationId xmlns:a16="http://schemas.microsoft.com/office/drawing/2014/main" id="{CCB007FD-89EE-B0B2-A97F-329658BBC33D}"/>
              </a:ext>
            </a:extLst>
          </p:cNvPr>
          <p:cNvSpPr/>
          <p:nvPr/>
        </p:nvSpPr>
        <p:spPr>
          <a:xfrm>
            <a:off x="321187" y="5487260"/>
            <a:ext cx="4880731" cy="73152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r>
              <a:rPr lang="cs-CZ" dirty="0"/>
              <a:t>Stabilní ekonomické prostřední</a:t>
            </a:r>
          </a:p>
          <a:p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9973895-591E-BD88-9F93-AAE5177441D3}"/>
              </a:ext>
            </a:extLst>
          </p:cNvPr>
          <p:cNvSpPr/>
          <p:nvPr/>
        </p:nvSpPr>
        <p:spPr>
          <a:xfrm>
            <a:off x="6096000" y="5487260"/>
            <a:ext cx="5354320" cy="73152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Ceny stavebních materiálů a prací; úrokové sazby; inflace, trh práce, ceny bytů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DAA7422-2624-CD2B-A51E-9F8DFCEAF331}"/>
              </a:ext>
            </a:extLst>
          </p:cNvPr>
          <p:cNvSpPr txBox="1"/>
          <p:nvPr/>
        </p:nvSpPr>
        <p:spPr>
          <a:xfrm>
            <a:off x="321187" y="248680"/>
            <a:ext cx="738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+mj-lt"/>
              </a:rPr>
              <a:t>Předpoklady k realizaci projektu</a:t>
            </a:r>
          </a:p>
        </p:txBody>
      </p:sp>
    </p:spTree>
    <p:extLst>
      <p:ext uri="{BB962C8B-B14F-4D97-AF65-F5344CB8AC3E}">
        <p14:creationId xmlns:p14="http://schemas.microsoft.com/office/powerpoint/2010/main" val="45534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AB8D4DF-5931-9AB7-2005-A48BFE5E1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11" y="0"/>
            <a:ext cx="5493978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0760E8F-A57E-FB2E-DA03-AE5CD947A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10"/>
            <a:ext cx="12191057" cy="51439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691250D-7F79-9D12-81BC-A38682201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48162"/>
              </p:ext>
            </p:extLst>
          </p:nvPr>
        </p:nvGraphicFramePr>
        <p:xfrm>
          <a:off x="172719" y="822960"/>
          <a:ext cx="115507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995EF1C8-7BD0-FD04-EC49-158F09BD8D5D}"/>
              </a:ext>
            </a:extLst>
          </p:cNvPr>
          <p:cNvSpPr txBox="1"/>
          <p:nvPr/>
        </p:nvSpPr>
        <p:spPr>
          <a:xfrm>
            <a:off x="172719" y="176629"/>
            <a:ext cx="550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+mj-lt"/>
              </a:rPr>
              <a:t>Klíčové milníky projektu</a:t>
            </a:r>
          </a:p>
        </p:txBody>
      </p:sp>
    </p:spTree>
    <p:extLst>
      <p:ext uri="{BB962C8B-B14F-4D97-AF65-F5344CB8AC3E}">
        <p14:creationId xmlns:p14="http://schemas.microsoft.com/office/powerpoint/2010/main" val="321259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DDCC54C-3528-3531-2056-244E8844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11" y="0"/>
            <a:ext cx="5493978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7377C4-2D38-6CC8-474E-0C06AAE82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" y="6343610"/>
            <a:ext cx="12191057" cy="5143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39D4D3B-7F76-614B-AEE7-266E09857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395" y="493964"/>
            <a:ext cx="6685185" cy="552704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C5D747C-7DE1-8D82-2A53-7F085B7A90F1}"/>
              </a:ext>
            </a:extLst>
          </p:cNvPr>
          <p:cNvSpPr txBox="1"/>
          <p:nvPr/>
        </p:nvSpPr>
        <p:spPr>
          <a:xfrm>
            <a:off x="6419" y="198894"/>
            <a:ext cx="54939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b="1" dirty="0">
                <a:latin typeface="+mj-lt"/>
              </a:rPr>
              <a:t>Řešení parkovacích stání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E64FBBD-A34C-29E3-73D0-9B8CFC27E4A2}"/>
              </a:ext>
            </a:extLst>
          </p:cNvPr>
          <p:cNvSpPr txBox="1"/>
          <p:nvPr/>
        </p:nvSpPr>
        <p:spPr>
          <a:xfrm>
            <a:off x="6419" y="922675"/>
            <a:ext cx="5493977" cy="5441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Vybrány vhodné pozemky v okolí budovy o celkové výměře více 8.600 m2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Využití pozemků pro vybudování parkovacích ploch je v souladu s územním plánem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Kapacita pozemků pro vybudování až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parkovacích stání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Vytvoření až 20% krytích stání s dobíjecími stanicemi pro elektromobily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Důraz na udržitelné a odpovědné řešení z environmentálního hlediska (ekologické materiály, dostatek zelených prvků)</a:t>
            </a:r>
          </a:p>
        </p:txBody>
      </p:sp>
    </p:spTree>
    <p:extLst>
      <p:ext uri="{BB962C8B-B14F-4D97-AF65-F5344CB8AC3E}">
        <p14:creationId xmlns:p14="http://schemas.microsoft.com/office/powerpoint/2010/main" val="410764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98CEC1F-6257-5430-CD7F-CBDAFACA7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11" y="0"/>
            <a:ext cx="5493978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FF1EBE9-15D7-E188-0EA3-04C97CE01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" y="6343610"/>
            <a:ext cx="12191057" cy="5143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7E080AA-4831-51C3-F010-A44F0184266D}"/>
              </a:ext>
            </a:extLst>
          </p:cNvPr>
          <p:cNvSpPr txBox="1"/>
          <p:nvPr/>
        </p:nvSpPr>
        <p:spPr>
          <a:xfrm>
            <a:off x="114300" y="242888"/>
            <a:ext cx="582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+mj-lt"/>
              </a:rPr>
              <a:t>Žádost o odkup pozemků</a:t>
            </a:r>
          </a:p>
        </p:txBody>
      </p:sp>
      <p:pic>
        <p:nvPicPr>
          <p:cNvPr id="10" name="Obrázek 9" descr="Obsah obrázku text, číslo, diagram, řada/pruh&#10;&#10;Obsah generovaný pomocí AI může být nesprávný.">
            <a:extLst>
              <a:ext uri="{FF2B5EF4-FFF2-40B4-BE49-F238E27FC236}">
                <a16:creationId xmlns:a16="http://schemas.microsoft.com/office/drawing/2014/main" id="{1280856C-EFE4-9697-796C-FD2A551A4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151430"/>
            <a:ext cx="7315200" cy="3192180"/>
          </a:xfrm>
          <a:prstGeom prst="rect">
            <a:avLst/>
          </a:prstGeom>
        </p:spPr>
      </p:pic>
      <p:pic>
        <p:nvPicPr>
          <p:cNvPr id="9" name="Obrázek 8" descr="Obsah obrázku text, diagram, Plán, schématické&#10;&#10;Obsah generovaný pomocí AI může být nesprávný.">
            <a:extLst>
              <a:ext uri="{FF2B5EF4-FFF2-40B4-BE49-F238E27FC236}">
                <a16:creationId xmlns:a16="http://schemas.microsoft.com/office/drawing/2014/main" id="{18AB4F3F-1B80-5CCE-C18D-2B10ED3AA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559" y="685800"/>
            <a:ext cx="5797729" cy="540360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AF21248-1C94-6869-9C3D-F58515DE6C3C}"/>
              </a:ext>
            </a:extLst>
          </p:cNvPr>
          <p:cNvSpPr txBox="1"/>
          <p:nvPr/>
        </p:nvSpPr>
        <p:spPr>
          <a:xfrm>
            <a:off x="74978" y="1143421"/>
            <a:ext cx="6136480" cy="139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Žádost o odkup pozemků o výměře 8 682 m2 viz. geometrický plán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50" dirty="0"/>
              <a:t>Nezbytná podmínka pro realizaci celého projektu</a:t>
            </a:r>
          </a:p>
        </p:txBody>
      </p:sp>
    </p:spTree>
    <p:extLst>
      <p:ext uri="{BB962C8B-B14F-4D97-AF65-F5344CB8AC3E}">
        <p14:creationId xmlns:p14="http://schemas.microsoft.com/office/powerpoint/2010/main" val="2162146046"/>
      </p:ext>
    </p:extLst>
  </p:cSld>
  <p:clrMapOvr>
    <a:masterClrMapping/>
  </p:clrMapOvr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16363</TotalTime>
  <Words>332</Words>
  <Application>Microsoft Macintosh PowerPoint</Application>
  <PresentationFormat>Širokoúhlá obrazovka</PresentationFormat>
  <Paragraphs>63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Aptos</vt:lpstr>
      <vt:lpstr>Arial</vt:lpstr>
      <vt:lpstr>Neue Haas Grotesk Text Pro</vt:lpstr>
      <vt:lpstr>Oasis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HOTELOVÉHO DOMU HLUBINA</dc:title>
  <dc:creator>Pavel Chládek</dc:creator>
  <cp:lastModifiedBy>Microsoft Office User</cp:lastModifiedBy>
  <cp:revision>35</cp:revision>
  <dcterms:created xsi:type="dcterms:W3CDTF">2025-10-26T09:52:28Z</dcterms:created>
  <dcterms:modified xsi:type="dcterms:W3CDTF">2026-03-17T23:37:40Z</dcterms:modified>
</cp:coreProperties>
</file>